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45"/>
  </p:notesMasterIdLst>
  <p:handoutMasterIdLst>
    <p:handoutMasterId r:id="rId46"/>
  </p:handoutMasterIdLst>
  <p:sldIdLst>
    <p:sldId id="443" r:id="rId2"/>
    <p:sldId id="424" r:id="rId3"/>
    <p:sldId id="426" r:id="rId4"/>
    <p:sldId id="447" r:id="rId5"/>
    <p:sldId id="448" r:id="rId6"/>
    <p:sldId id="427" r:id="rId7"/>
    <p:sldId id="428" r:id="rId8"/>
    <p:sldId id="390" r:id="rId9"/>
    <p:sldId id="303" r:id="rId10"/>
    <p:sldId id="444" r:id="rId11"/>
    <p:sldId id="305" r:id="rId12"/>
    <p:sldId id="309" r:id="rId13"/>
    <p:sldId id="310" r:id="rId14"/>
    <p:sldId id="430" r:id="rId15"/>
    <p:sldId id="311" r:id="rId16"/>
    <p:sldId id="312" r:id="rId17"/>
    <p:sldId id="313" r:id="rId18"/>
    <p:sldId id="431" r:id="rId19"/>
    <p:sldId id="345" r:id="rId20"/>
    <p:sldId id="432" r:id="rId21"/>
    <p:sldId id="332" r:id="rId22"/>
    <p:sldId id="333" r:id="rId23"/>
    <p:sldId id="355" r:id="rId24"/>
    <p:sldId id="433" r:id="rId25"/>
    <p:sldId id="335" r:id="rId26"/>
    <p:sldId id="357" r:id="rId27"/>
    <p:sldId id="435" r:id="rId28"/>
    <p:sldId id="436" r:id="rId29"/>
    <p:sldId id="445" r:id="rId30"/>
    <p:sldId id="434" r:id="rId31"/>
    <p:sldId id="359" r:id="rId32"/>
    <p:sldId id="360" r:id="rId33"/>
    <p:sldId id="336" r:id="rId34"/>
    <p:sldId id="337" r:id="rId35"/>
    <p:sldId id="338" r:id="rId36"/>
    <p:sldId id="347" r:id="rId37"/>
    <p:sldId id="392" r:id="rId38"/>
    <p:sldId id="394" r:id="rId39"/>
    <p:sldId id="398" r:id="rId40"/>
    <p:sldId id="395" r:id="rId41"/>
    <p:sldId id="396" r:id="rId42"/>
    <p:sldId id="397" r:id="rId43"/>
    <p:sldId id="437" r:id="rId44"/>
  </p:sldIdLst>
  <p:sldSz cx="12192000" cy="6858000"/>
  <p:notesSz cx="7315200" cy="96012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7" autoAdjust="0"/>
    <p:restoredTop sz="82329" autoAdjust="0"/>
  </p:normalViewPr>
  <p:slideViewPr>
    <p:cSldViewPr>
      <p:cViewPr>
        <p:scale>
          <a:sx n="85" d="100"/>
          <a:sy n="85" d="100"/>
        </p:scale>
        <p:origin x="-520" y="-1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tags" Target="tags/tag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</a:t>
            </a:r>
          </a:p>
          <a:p>
            <a:endParaRPr lang="en-US" dirty="0" smtClean="0"/>
          </a:p>
          <a:p>
            <a:r>
              <a:rPr lang="en-US" dirty="0" smtClean="0"/>
              <a:t>Draw network</a:t>
            </a:r>
          </a:p>
          <a:p>
            <a:r>
              <a:rPr lang="en-US" dirty="0" smtClean="0"/>
              <a:t>Specify</a:t>
            </a:r>
            <a:r>
              <a:rPr lang="en-US" baseline="0" dirty="0" smtClean="0"/>
              <a:t> the CPTs</a:t>
            </a:r>
          </a:p>
          <a:p>
            <a:r>
              <a:rPr lang="en-US" baseline="0" dirty="0" smtClean="0"/>
              <a:t>Then query, e.g., Mary Calls --- not something we specified, inference computed this for us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P(B) = ?</a:t>
            </a:r>
          </a:p>
          <a:p>
            <a:r>
              <a:rPr lang="en-US" baseline="0" dirty="0" smtClean="0"/>
              <a:t>P(B | +e) = ?</a:t>
            </a:r>
          </a:p>
          <a:p>
            <a:endParaRPr lang="en-US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Independence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 smtClean="0">
              <a:sym typeface="Wingdings"/>
            </a:endParaRPr>
          </a:p>
          <a:p>
            <a:r>
              <a:rPr lang="en-US" baseline="0" dirty="0" smtClean="0"/>
              <a:t>P(B) = ?</a:t>
            </a:r>
          </a:p>
          <a:p>
            <a:r>
              <a:rPr lang="en-US" baseline="0" dirty="0" smtClean="0"/>
              <a:t>P(B | +m) = ?</a:t>
            </a:r>
          </a:p>
          <a:p>
            <a:pPr marL="0" indent="0">
              <a:buFont typeface="Wingdings" charset="0"/>
              <a:buNone/>
            </a:pPr>
            <a:endParaRPr lang="en-US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endParaRPr lang="en-US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en-US" baseline="0" dirty="0" smtClean="0">
                <a:sym typeface="Wingdings"/>
              </a:rPr>
              <a:t>Show explaining away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F13DAB-E8A7-49D8-9B00-67FF064195A2}" type="slidenum">
              <a:rPr lang="en-US" sz="1300"/>
              <a:pPr eaLnBrk="1" hangingPunct="1"/>
              <a:t>15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emf"/><Relationship Id="rId10" Type="http://schemas.openxmlformats.org/officeDocument/2006/relationships/tags" Target="../tags/tag2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tags" Target="../tags/tag17.xml"/><Relationship Id="rId8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tags" Target="../tags/tag23.xml"/><Relationship Id="rId2" Type="http://schemas.openxmlformats.org/officeDocument/2006/relationships/tags" Target="../tags/tag24.xml"/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0" Type="http://schemas.openxmlformats.org/officeDocument/2006/relationships/image" Target="../media/image60.emf"/><Relationship Id="rId1" Type="http://schemas.openxmlformats.org/officeDocument/2006/relationships/tags" Target="../tags/tag30.xml"/><Relationship Id="rId2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tags" Target="../tags/tag38.xml"/><Relationship Id="rId7" Type="http://schemas.openxmlformats.org/officeDocument/2006/relationships/tags" Target="../tags/tag39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" Type="http://schemas.openxmlformats.org/officeDocument/2006/relationships/tags" Target="../tags/tag40.xml"/><Relationship Id="rId2" Type="http://schemas.openxmlformats.org/officeDocument/2006/relationships/tags" Target="../tags/tag41.xml"/><Relationship Id="rId3" Type="http://schemas.openxmlformats.org/officeDocument/2006/relationships/tags" Target="../tags/tag42.xml"/><Relationship Id="rId4" Type="http://schemas.openxmlformats.org/officeDocument/2006/relationships/tags" Target="../tags/tag43.xml"/><Relationship Id="rId5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" Type="http://schemas.openxmlformats.org/officeDocument/2006/relationships/tags" Target="../tags/tag45.xml"/><Relationship Id="rId2" Type="http://schemas.openxmlformats.org/officeDocument/2006/relationships/tags" Target="../tags/tag46.xml"/><Relationship Id="rId3" Type="http://schemas.openxmlformats.org/officeDocument/2006/relationships/tags" Target="../tags/tag47.xml"/><Relationship Id="rId4" Type="http://schemas.openxmlformats.org/officeDocument/2006/relationships/tags" Target="../tags/tag48.xml"/><Relationship Id="rId5" Type="http://schemas.openxmlformats.org/officeDocument/2006/relationships/tags" Target="../tags/tag49.xml"/><Relationship Id="rId6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6.png"/><Relationship Id="rId9" Type="http://schemas.openxmlformats.org/officeDocument/2006/relationships/image" Target="../media/image56.png"/><Relationship Id="rId10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6" Type="http://schemas.openxmlformats.org/officeDocument/2006/relationships/image" Target="../media/image73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tags" Target="../tags/tag51.xml"/><Relationship Id="rId2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78.png"/><Relationship Id="rId1" Type="http://schemas.openxmlformats.org/officeDocument/2006/relationships/tags" Target="../tags/tag54.xml"/><Relationship Id="rId2" Type="http://schemas.openxmlformats.org/officeDocument/2006/relationships/tags" Target="../tags/tag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77.png"/><Relationship Id="rId13" Type="http://schemas.openxmlformats.org/officeDocument/2006/relationships/image" Target="../media/image57.png"/><Relationship Id="rId14" Type="http://schemas.openxmlformats.org/officeDocument/2006/relationships/image" Target="../media/image56.png"/><Relationship Id="rId15" Type="http://schemas.openxmlformats.org/officeDocument/2006/relationships/image" Target="../media/image55.png"/><Relationship Id="rId16" Type="http://schemas.openxmlformats.org/officeDocument/2006/relationships/image" Target="../media/image90.png"/><Relationship Id="rId17" Type="http://schemas.openxmlformats.org/officeDocument/2006/relationships/image" Target="../media/image84.png"/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tags" Target="../tags/tag63.xml"/><Relationship Id="rId8" Type="http://schemas.openxmlformats.org/officeDocument/2006/relationships/tags" Target="../tags/tag64.xml"/><Relationship Id="rId9" Type="http://schemas.openxmlformats.org/officeDocument/2006/relationships/tags" Target="../tags/tag65.xml"/><Relationship Id="rId10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" Type="http://schemas.openxmlformats.org/officeDocument/2006/relationships/tags" Target="../tags/tag66.xml"/><Relationship Id="rId2" Type="http://schemas.openxmlformats.org/officeDocument/2006/relationships/tags" Target="../tags/tag67.xml"/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tags" Target="../tags/tag70.xml"/><Relationship Id="rId6" Type="http://schemas.openxmlformats.org/officeDocument/2006/relationships/tags" Target="../tags/tag71.xml"/><Relationship Id="rId7" Type="http://schemas.openxmlformats.org/officeDocument/2006/relationships/tags" Target="../tags/tag72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91.png"/><Relationship Id="rId10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1" Type="http://schemas.openxmlformats.org/officeDocument/2006/relationships/tags" Target="../tags/tag73.xml"/><Relationship Id="rId2" Type="http://schemas.openxmlformats.org/officeDocument/2006/relationships/tags" Target="../tags/tag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1" Type="http://schemas.openxmlformats.org/officeDocument/2006/relationships/tags" Target="../tags/tag75.xml"/><Relationship Id="rId2" Type="http://schemas.openxmlformats.org/officeDocument/2006/relationships/tags" Target="../tags/tag7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20" Type="http://schemas.openxmlformats.org/officeDocument/2006/relationships/image" Target="../media/image103.png"/><Relationship Id="rId21" Type="http://schemas.openxmlformats.org/officeDocument/2006/relationships/image" Target="../media/image104.png"/><Relationship Id="rId22" Type="http://schemas.openxmlformats.org/officeDocument/2006/relationships/image" Target="../media/image105.png"/><Relationship Id="rId23" Type="http://schemas.openxmlformats.org/officeDocument/2006/relationships/image" Target="../media/image106.png"/><Relationship Id="rId24" Type="http://schemas.openxmlformats.org/officeDocument/2006/relationships/image" Target="../media/image70.png"/><Relationship Id="rId25" Type="http://schemas.openxmlformats.org/officeDocument/2006/relationships/image" Target="../media/image107.png"/><Relationship Id="rId26" Type="http://schemas.openxmlformats.org/officeDocument/2006/relationships/image" Target="../media/image108.png"/><Relationship Id="rId27" Type="http://schemas.openxmlformats.org/officeDocument/2006/relationships/image" Target="../media/image109.png"/><Relationship Id="rId28" Type="http://schemas.openxmlformats.org/officeDocument/2006/relationships/image" Target="../media/image110.png"/><Relationship Id="rId10" Type="http://schemas.openxmlformats.org/officeDocument/2006/relationships/tags" Target="../tags/tag86.xml"/><Relationship Id="rId11" Type="http://schemas.openxmlformats.org/officeDocument/2006/relationships/tags" Target="../tags/tag87.xml"/><Relationship Id="rId12" Type="http://schemas.openxmlformats.org/officeDocument/2006/relationships/tags" Target="../tags/tag88.xml"/><Relationship Id="rId13" Type="http://schemas.openxmlformats.org/officeDocument/2006/relationships/tags" Target="../tags/tag89.xml"/><Relationship Id="rId14" Type="http://schemas.openxmlformats.org/officeDocument/2006/relationships/tags" Target="../tags/tag90.xml"/><Relationship Id="rId15" Type="http://schemas.openxmlformats.org/officeDocument/2006/relationships/tags" Target="../tags/tag91.xml"/><Relationship Id="rId16" Type="http://schemas.openxmlformats.org/officeDocument/2006/relationships/tags" Target="../tags/tag92.xml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101.png"/><Relationship Id="rId19" Type="http://schemas.openxmlformats.org/officeDocument/2006/relationships/image" Target="../media/image102.png"/><Relationship Id="rId1" Type="http://schemas.openxmlformats.org/officeDocument/2006/relationships/tags" Target="../tags/tag77.xml"/><Relationship Id="rId2" Type="http://schemas.openxmlformats.org/officeDocument/2006/relationships/tags" Target="../tags/tag78.xml"/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tags" Target="../tags/tag81.xml"/><Relationship Id="rId6" Type="http://schemas.openxmlformats.org/officeDocument/2006/relationships/tags" Target="../tags/tag82.xml"/><Relationship Id="rId7" Type="http://schemas.openxmlformats.org/officeDocument/2006/relationships/tags" Target="../tags/tag83.xml"/><Relationship Id="rId8" Type="http://schemas.openxmlformats.org/officeDocument/2006/relationships/tags" Target="../tags/tag84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20" Type="http://schemas.openxmlformats.org/officeDocument/2006/relationships/image" Target="../media/image111.png"/><Relationship Id="rId21" Type="http://schemas.openxmlformats.org/officeDocument/2006/relationships/image" Target="../media/image109.png"/><Relationship Id="rId22" Type="http://schemas.openxmlformats.org/officeDocument/2006/relationships/image" Target="../media/image102.png"/><Relationship Id="rId23" Type="http://schemas.openxmlformats.org/officeDocument/2006/relationships/image" Target="../media/image106.png"/><Relationship Id="rId24" Type="http://schemas.openxmlformats.org/officeDocument/2006/relationships/image" Target="../media/image112.png"/><Relationship Id="rId25" Type="http://schemas.openxmlformats.org/officeDocument/2006/relationships/image" Target="../media/image113.png"/><Relationship Id="rId26" Type="http://schemas.openxmlformats.org/officeDocument/2006/relationships/image" Target="../media/image114.png"/><Relationship Id="rId27" Type="http://schemas.openxmlformats.org/officeDocument/2006/relationships/image" Target="../media/image110.png"/><Relationship Id="rId10" Type="http://schemas.openxmlformats.org/officeDocument/2006/relationships/tags" Target="../tags/tag102.xml"/><Relationship Id="rId11" Type="http://schemas.openxmlformats.org/officeDocument/2006/relationships/tags" Target="../tags/tag103.xml"/><Relationship Id="rId12" Type="http://schemas.openxmlformats.org/officeDocument/2006/relationships/tags" Target="../tags/tag104.xml"/><Relationship Id="rId13" Type="http://schemas.openxmlformats.org/officeDocument/2006/relationships/tags" Target="../tags/tag105.xml"/><Relationship Id="rId14" Type="http://schemas.openxmlformats.org/officeDocument/2006/relationships/tags" Target="../tags/tag106.xml"/><Relationship Id="rId15" Type="http://schemas.openxmlformats.org/officeDocument/2006/relationships/tags" Target="../tags/tag107.xml"/><Relationship Id="rId16" Type="http://schemas.openxmlformats.org/officeDocument/2006/relationships/tags" Target="../tags/tag108.xml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70.png"/><Relationship Id="rId19" Type="http://schemas.openxmlformats.org/officeDocument/2006/relationships/image" Target="../media/image107.png"/><Relationship Id="rId1" Type="http://schemas.openxmlformats.org/officeDocument/2006/relationships/tags" Target="../tags/tag93.xml"/><Relationship Id="rId2" Type="http://schemas.openxmlformats.org/officeDocument/2006/relationships/tags" Target="../tags/tag94.xml"/><Relationship Id="rId3" Type="http://schemas.openxmlformats.org/officeDocument/2006/relationships/tags" Target="../tags/tag95.xml"/><Relationship Id="rId4" Type="http://schemas.openxmlformats.org/officeDocument/2006/relationships/tags" Target="../tags/tag96.xml"/><Relationship Id="rId5" Type="http://schemas.openxmlformats.org/officeDocument/2006/relationships/tags" Target="../tags/tag97.xml"/><Relationship Id="rId6" Type="http://schemas.openxmlformats.org/officeDocument/2006/relationships/tags" Target="../tags/tag98.xml"/><Relationship Id="rId7" Type="http://schemas.openxmlformats.org/officeDocument/2006/relationships/tags" Target="../tags/tag99.xml"/><Relationship Id="rId8" Type="http://schemas.openxmlformats.org/officeDocument/2006/relationships/tags" Target="../tags/tag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4" Type="http://schemas.openxmlformats.org/officeDocument/2006/relationships/tags" Target="../tags/tag112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Relationship Id="rId1" Type="http://schemas.openxmlformats.org/officeDocument/2006/relationships/tags" Target="../tags/tag109.xml"/><Relationship Id="rId2" Type="http://schemas.openxmlformats.org/officeDocument/2006/relationships/tags" Target="../tags/tag110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5" Type="http://schemas.openxmlformats.org/officeDocument/2006/relationships/image" Target="../media/image120.png"/><Relationship Id="rId16" Type="http://schemas.openxmlformats.org/officeDocument/2006/relationships/image" Target="../media/image110.png"/><Relationship Id="rId1" Type="http://schemas.openxmlformats.org/officeDocument/2006/relationships/tags" Target="../tags/tag113.xml"/><Relationship Id="rId2" Type="http://schemas.openxmlformats.org/officeDocument/2006/relationships/tags" Target="../tags/tag114.xml"/><Relationship Id="rId3" Type="http://schemas.openxmlformats.org/officeDocument/2006/relationships/tags" Target="../tags/tag115.xml"/><Relationship Id="rId4" Type="http://schemas.openxmlformats.org/officeDocument/2006/relationships/tags" Target="../tags/tag116.xml"/><Relationship Id="rId5" Type="http://schemas.openxmlformats.org/officeDocument/2006/relationships/tags" Target="../tags/tag117.xml"/><Relationship Id="rId6" Type="http://schemas.openxmlformats.org/officeDocument/2006/relationships/tags" Target="../tags/tag118.xml"/><Relationship Id="rId7" Type="http://schemas.openxmlformats.org/officeDocument/2006/relationships/tags" Target="../tags/tag119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pn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Relationship Id="rId19" Type="http://schemas.openxmlformats.org/officeDocument/2006/relationships/image" Target="../media/image129.png"/><Relationship Id="rId1" Type="http://schemas.openxmlformats.org/officeDocument/2006/relationships/tags" Target="../tags/tag120.xml"/><Relationship Id="rId2" Type="http://schemas.openxmlformats.org/officeDocument/2006/relationships/tags" Target="../tags/tag121.xml"/><Relationship Id="rId3" Type="http://schemas.openxmlformats.org/officeDocument/2006/relationships/tags" Target="../tags/tag122.xml"/><Relationship Id="rId4" Type="http://schemas.openxmlformats.org/officeDocument/2006/relationships/tags" Target="../tags/tag123.xml"/><Relationship Id="rId5" Type="http://schemas.openxmlformats.org/officeDocument/2006/relationships/tags" Target="../tags/tag124.xml"/><Relationship Id="rId6" Type="http://schemas.openxmlformats.org/officeDocument/2006/relationships/tags" Target="../tags/tag125.xml"/><Relationship Id="rId7" Type="http://schemas.openxmlformats.org/officeDocument/2006/relationships/tags" Target="../tags/tag126.xml"/><Relationship Id="rId8" Type="http://schemas.openxmlformats.org/officeDocument/2006/relationships/tags" Target="../tags/tag127.xml"/><Relationship Id="rId9" Type="http://schemas.openxmlformats.org/officeDocument/2006/relationships/tags" Target="../tags/tag128.xml"/><Relationship Id="rId10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7.png"/><Relationship Id="rId14" Type="http://schemas.openxmlformats.org/officeDocument/2006/relationships/image" Target="../media/image123.png"/><Relationship Id="rId15" Type="http://schemas.openxmlformats.org/officeDocument/2006/relationships/image" Target="../media/image128.png"/><Relationship Id="rId16" Type="http://schemas.openxmlformats.org/officeDocument/2006/relationships/image" Target="../media/image130.png"/><Relationship Id="rId17" Type="http://schemas.openxmlformats.org/officeDocument/2006/relationships/image" Target="../media/image131.png"/><Relationship Id="rId18" Type="http://schemas.openxmlformats.org/officeDocument/2006/relationships/image" Target="../media/image132.png"/><Relationship Id="rId19" Type="http://schemas.openxmlformats.org/officeDocument/2006/relationships/image" Target="../media/image133.png"/><Relationship Id="rId1" Type="http://schemas.openxmlformats.org/officeDocument/2006/relationships/tags" Target="../tags/tag129.xml"/><Relationship Id="rId2" Type="http://schemas.openxmlformats.org/officeDocument/2006/relationships/tags" Target="../tags/tag130.xml"/><Relationship Id="rId3" Type="http://schemas.openxmlformats.org/officeDocument/2006/relationships/tags" Target="../tags/tag131.xml"/><Relationship Id="rId4" Type="http://schemas.openxmlformats.org/officeDocument/2006/relationships/tags" Target="../tags/tag132.xml"/><Relationship Id="rId5" Type="http://schemas.openxmlformats.org/officeDocument/2006/relationships/tags" Target="../tags/tag133.xml"/><Relationship Id="rId6" Type="http://schemas.openxmlformats.org/officeDocument/2006/relationships/tags" Target="../tags/tag134.xml"/><Relationship Id="rId7" Type="http://schemas.openxmlformats.org/officeDocument/2006/relationships/tags" Target="../tags/tag135.xml"/><Relationship Id="rId8" Type="http://schemas.openxmlformats.org/officeDocument/2006/relationships/tags" Target="../tags/tag136.xml"/><Relationship Id="rId9" Type="http://schemas.openxmlformats.org/officeDocument/2006/relationships/tags" Target="../tags/tag137.xml"/><Relationship Id="rId10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4" Type="http://schemas.openxmlformats.org/officeDocument/2006/relationships/tags" Target="../tags/tag151.xml"/><Relationship Id="rId15" Type="http://schemas.openxmlformats.org/officeDocument/2006/relationships/tags" Target="../tags/tag152.xml"/><Relationship Id="rId16" Type="http://schemas.openxmlformats.org/officeDocument/2006/relationships/tags" Target="../tags/tag153.xml"/><Relationship Id="rId17" Type="http://schemas.openxmlformats.org/officeDocument/2006/relationships/tags" Target="../tags/tag154.xml"/><Relationship Id="rId18" Type="http://schemas.openxmlformats.org/officeDocument/2006/relationships/tags" Target="../tags/tag155.xml"/><Relationship Id="rId19" Type="http://schemas.openxmlformats.org/officeDocument/2006/relationships/tags" Target="../tags/tag156.xml"/><Relationship Id="rId63" Type="http://schemas.openxmlformats.org/officeDocument/2006/relationships/image" Target="../media/image158.png"/><Relationship Id="rId50" Type="http://schemas.openxmlformats.org/officeDocument/2006/relationships/image" Target="../media/image145.png"/><Relationship Id="rId51" Type="http://schemas.openxmlformats.org/officeDocument/2006/relationships/image" Target="../media/image146.png"/><Relationship Id="rId52" Type="http://schemas.openxmlformats.org/officeDocument/2006/relationships/image" Target="../media/image147.png"/><Relationship Id="rId53" Type="http://schemas.openxmlformats.org/officeDocument/2006/relationships/image" Target="../media/image148.png"/><Relationship Id="rId54" Type="http://schemas.openxmlformats.org/officeDocument/2006/relationships/image" Target="../media/image149.png"/><Relationship Id="rId55" Type="http://schemas.openxmlformats.org/officeDocument/2006/relationships/image" Target="../media/image150.png"/><Relationship Id="rId56" Type="http://schemas.openxmlformats.org/officeDocument/2006/relationships/image" Target="../media/image151.png"/><Relationship Id="rId57" Type="http://schemas.openxmlformats.org/officeDocument/2006/relationships/image" Target="../media/image152.png"/><Relationship Id="rId58" Type="http://schemas.openxmlformats.org/officeDocument/2006/relationships/image" Target="../media/image153.png"/><Relationship Id="rId59" Type="http://schemas.openxmlformats.org/officeDocument/2006/relationships/image" Target="../media/image154.png"/><Relationship Id="rId40" Type="http://schemas.openxmlformats.org/officeDocument/2006/relationships/image" Target="../media/image123.png"/><Relationship Id="rId41" Type="http://schemas.openxmlformats.org/officeDocument/2006/relationships/image" Target="../media/image128.png"/><Relationship Id="rId42" Type="http://schemas.openxmlformats.org/officeDocument/2006/relationships/image" Target="../media/image129.png"/><Relationship Id="rId43" Type="http://schemas.openxmlformats.org/officeDocument/2006/relationships/image" Target="../media/image138.png"/><Relationship Id="rId44" Type="http://schemas.openxmlformats.org/officeDocument/2006/relationships/image" Target="../media/image139.png"/><Relationship Id="rId45" Type="http://schemas.openxmlformats.org/officeDocument/2006/relationships/image" Target="../media/image140.png"/><Relationship Id="rId46" Type="http://schemas.openxmlformats.org/officeDocument/2006/relationships/image" Target="../media/image141.png"/><Relationship Id="rId47" Type="http://schemas.openxmlformats.org/officeDocument/2006/relationships/image" Target="../media/image142.png"/><Relationship Id="rId48" Type="http://schemas.openxmlformats.org/officeDocument/2006/relationships/image" Target="../media/image143.png"/><Relationship Id="rId49" Type="http://schemas.openxmlformats.org/officeDocument/2006/relationships/image" Target="../media/image144.png"/><Relationship Id="rId1" Type="http://schemas.openxmlformats.org/officeDocument/2006/relationships/tags" Target="../tags/tag138.xml"/><Relationship Id="rId2" Type="http://schemas.openxmlformats.org/officeDocument/2006/relationships/tags" Target="../tags/tag139.xml"/><Relationship Id="rId3" Type="http://schemas.openxmlformats.org/officeDocument/2006/relationships/tags" Target="../tags/tag140.xml"/><Relationship Id="rId4" Type="http://schemas.openxmlformats.org/officeDocument/2006/relationships/tags" Target="../tags/tag141.xml"/><Relationship Id="rId5" Type="http://schemas.openxmlformats.org/officeDocument/2006/relationships/tags" Target="../tags/tag142.xml"/><Relationship Id="rId6" Type="http://schemas.openxmlformats.org/officeDocument/2006/relationships/tags" Target="../tags/tag143.xml"/><Relationship Id="rId7" Type="http://schemas.openxmlformats.org/officeDocument/2006/relationships/tags" Target="../tags/tag144.xml"/><Relationship Id="rId8" Type="http://schemas.openxmlformats.org/officeDocument/2006/relationships/tags" Target="../tags/tag145.xml"/><Relationship Id="rId9" Type="http://schemas.openxmlformats.org/officeDocument/2006/relationships/tags" Target="../tags/tag146.xml"/><Relationship Id="rId30" Type="http://schemas.openxmlformats.org/officeDocument/2006/relationships/tags" Target="../tags/tag167.xml"/><Relationship Id="rId31" Type="http://schemas.openxmlformats.org/officeDocument/2006/relationships/tags" Target="../tags/tag168.xml"/><Relationship Id="rId32" Type="http://schemas.openxmlformats.org/officeDocument/2006/relationships/slideLayout" Target="../slideLayouts/slideLayout2.xml"/><Relationship Id="rId33" Type="http://schemas.openxmlformats.org/officeDocument/2006/relationships/image" Target="../media/image127.png"/><Relationship Id="rId34" Type="http://schemas.openxmlformats.org/officeDocument/2006/relationships/image" Target="../media/image125.png"/><Relationship Id="rId35" Type="http://schemas.openxmlformats.org/officeDocument/2006/relationships/image" Target="../media/image126.png"/><Relationship Id="rId36" Type="http://schemas.openxmlformats.org/officeDocument/2006/relationships/image" Target="../media/image134.png"/><Relationship Id="rId37" Type="http://schemas.openxmlformats.org/officeDocument/2006/relationships/image" Target="../media/image135.png"/><Relationship Id="rId38" Type="http://schemas.openxmlformats.org/officeDocument/2006/relationships/image" Target="../media/image136.png"/><Relationship Id="rId39" Type="http://schemas.openxmlformats.org/officeDocument/2006/relationships/image" Target="../media/image137.png"/><Relationship Id="rId20" Type="http://schemas.openxmlformats.org/officeDocument/2006/relationships/tags" Target="../tags/tag157.xml"/><Relationship Id="rId21" Type="http://schemas.openxmlformats.org/officeDocument/2006/relationships/tags" Target="../tags/tag158.xml"/><Relationship Id="rId22" Type="http://schemas.openxmlformats.org/officeDocument/2006/relationships/tags" Target="../tags/tag159.xml"/><Relationship Id="rId23" Type="http://schemas.openxmlformats.org/officeDocument/2006/relationships/tags" Target="../tags/tag160.xml"/><Relationship Id="rId24" Type="http://schemas.openxmlformats.org/officeDocument/2006/relationships/tags" Target="../tags/tag161.xml"/><Relationship Id="rId25" Type="http://schemas.openxmlformats.org/officeDocument/2006/relationships/tags" Target="../tags/tag162.xml"/><Relationship Id="rId26" Type="http://schemas.openxmlformats.org/officeDocument/2006/relationships/tags" Target="../tags/tag163.xml"/><Relationship Id="rId27" Type="http://schemas.openxmlformats.org/officeDocument/2006/relationships/tags" Target="../tags/tag164.xml"/><Relationship Id="rId28" Type="http://schemas.openxmlformats.org/officeDocument/2006/relationships/tags" Target="../tags/tag165.xml"/><Relationship Id="rId29" Type="http://schemas.openxmlformats.org/officeDocument/2006/relationships/tags" Target="../tags/tag166.xml"/><Relationship Id="rId60" Type="http://schemas.openxmlformats.org/officeDocument/2006/relationships/image" Target="../media/image155.png"/><Relationship Id="rId61" Type="http://schemas.openxmlformats.org/officeDocument/2006/relationships/image" Target="../media/image156.png"/><Relationship Id="rId62" Type="http://schemas.openxmlformats.org/officeDocument/2006/relationships/image" Target="../media/image157.png"/><Relationship Id="rId10" Type="http://schemas.openxmlformats.org/officeDocument/2006/relationships/tags" Target="../tags/tag147.xml"/><Relationship Id="rId11" Type="http://schemas.openxmlformats.org/officeDocument/2006/relationships/tags" Target="../tags/tag148.xml"/><Relationship Id="rId12" Type="http://schemas.openxmlformats.org/officeDocument/2006/relationships/tags" Target="../tags/tag14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1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Announcements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0" y="1524000"/>
            <a:ext cx="548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Homework  7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Due: today at 11:59pm</a:t>
            </a:r>
          </a:p>
          <a:p>
            <a:pPr lvl="8"/>
            <a:endParaRPr lang="en-US" sz="1200" dirty="0"/>
          </a:p>
          <a:p>
            <a:r>
              <a:rPr lang="en-US" sz="2400" dirty="0"/>
              <a:t>Final Contest (Optional)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On-going!</a:t>
            </a:r>
          </a:p>
          <a:p>
            <a:pPr lvl="8"/>
            <a:endParaRPr lang="en-US" sz="1200" dirty="0"/>
          </a:p>
          <a:p>
            <a:r>
              <a:rPr lang="en-US" sz="2400" dirty="0" smtClean="0"/>
              <a:t>Thursday’s Lecture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Nick Hay will give the lecture</a:t>
            </a:r>
            <a:endParaRPr lang="en-US" sz="2000" dirty="0">
              <a:solidFill>
                <a:srgbClr val="FF0000"/>
              </a:solidFill>
            </a:endParaRPr>
          </a:p>
          <a:p>
            <a:pPr lvl="8"/>
            <a:endParaRPr lang="en-US" sz="1200" dirty="0"/>
          </a:p>
          <a:p>
            <a:pPr lvl="8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9731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Inference by Enumeration in Bayes’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Given unlimited time, inference in BNs is easy</a:t>
            </a:r>
          </a:p>
          <a:p>
            <a:pPr lvl="7"/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Reminder of inference by enumeration by example: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4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6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6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69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1" y="1954407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2" y="1954407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2362200" cy="3703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3048000" cy="4071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3390249" cy="726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6324600" cy="7657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2192000" cy="7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Inference by Enumeration?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380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9800"/>
            <a:ext cx="7162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Called </a:t>
            </a:r>
            <a:r>
              <a:rPr lang="ja-JP" altLang="en-US" sz="2000" dirty="0" smtClean="0">
                <a:latin typeface="Calibri"/>
                <a:cs typeface="Calibri"/>
              </a:rPr>
              <a:t>“</a:t>
            </a:r>
            <a:r>
              <a:rPr lang="en-US" altLang="ja-JP" sz="2000" dirty="0" smtClean="0">
                <a:latin typeface="Calibri"/>
                <a:cs typeface="Calibri"/>
              </a:rPr>
              <a:t>Variable Elimination</a:t>
            </a:r>
            <a:r>
              <a:rPr lang="ja-JP" altLang="en-US" sz="2000" dirty="0" smtClean="0">
                <a:latin typeface="Calibri"/>
                <a:cs typeface="Calibri"/>
              </a:rPr>
              <a:t>”</a:t>
            </a:r>
            <a:endParaRPr lang="en-US" altLang="ja-JP" sz="20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3200400"/>
            <a:ext cx="5567369" cy="281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Zoo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305800" cy="5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4" y="1905000"/>
            <a:ext cx="5379013" cy="44958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Factor Zoo 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343400" cy="4906963"/>
          </a:xfrm>
        </p:spPr>
        <p:txBody>
          <a:bodyPr/>
          <a:lstStyle/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Joint distribution: P(X,Y)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for all x, y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Sums to 1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Selected joint: P(</a:t>
            </a:r>
            <a:r>
              <a:rPr lang="en-US" sz="24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A slice of the joint distribution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for fixed x, all y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Sums to P(x)</a:t>
            </a:r>
          </a:p>
          <a:p>
            <a:pPr lvl="1"/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Number of capitals = dimensionality of the table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5119"/>
              </p:ext>
            </p:extLst>
          </p:nvPr>
        </p:nvGraphicFramePr>
        <p:xfrm>
          <a:off x="4572000" y="180022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606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716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15990"/>
              </p:ext>
            </p:extLst>
          </p:nvPr>
        </p:nvGraphicFramePr>
        <p:xfrm>
          <a:off x="4648200" y="4543425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3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114800"/>
            <a:ext cx="1535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81435"/>
            <a:ext cx="4216657" cy="2576564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Factor Zoo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632744"/>
            <a:ext cx="4191000" cy="4615656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Single conditional: P(Y | x)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Entries P(y | x) for fixed x, all y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Sums to 1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Family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of conditionals: </a:t>
            </a:r>
          </a:p>
          <a:p>
            <a:pPr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P(X |Y)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Multiple conditionals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P(x | y) for all x,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|Y|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3660"/>
              </p:ext>
            </p:extLst>
          </p:nvPr>
        </p:nvGraphicFramePr>
        <p:xfrm>
          <a:off x="8001000" y="46482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5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4219575"/>
            <a:ext cx="1147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92908"/>
              </p:ext>
            </p:extLst>
          </p:nvPr>
        </p:nvGraphicFramePr>
        <p:xfrm>
          <a:off x="8991600" y="22860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54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857375"/>
            <a:ext cx="1477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10287000" y="5054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10287000" y="5816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1557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2" y="6037263"/>
            <a:ext cx="14763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1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83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39334"/>
            <a:ext cx="3505200" cy="2570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Factor Zoo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Specified family: P( y | X 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Entries P(y | x) for fixed y,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but for all x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Sums to … who knows!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20195"/>
              </p:ext>
            </p:extLst>
          </p:nvPr>
        </p:nvGraphicFramePr>
        <p:xfrm>
          <a:off x="838200" y="43434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70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914775"/>
            <a:ext cx="14176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3124200" y="4724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124200" y="5105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2554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655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73663"/>
            <a:ext cx="17446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56962"/>
            <a:ext cx="6723552" cy="4219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Factor Zoo Summary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47800" y="1524000"/>
            <a:ext cx="952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ea typeface="ＭＳ Ｐゴシック" pitchFamily="34" charset="-128"/>
              </a:rPr>
              <a:t>In general, when we write P(Y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 … Y</a:t>
            </a:r>
            <a:r>
              <a:rPr lang="en-US" sz="2400" baseline="-25000" dirty="0" smtClean="0">
                <a:ea typeface="ＭＳ Ｐゴシック" pitchFamily="34" charset="-128"/>
              </a:rPr>
              <a:t>N</a:t>
            </a:r>
            <a:r>
              <a:rPr lang="en-US" sz="2400" dirty="0" smtClean="0">
                <a:ea typeface="ＭＳ Ｐゴシック" pitchFamily="34" charset="-128"/>
              </a:rPr>
              <a:t> | X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 … X</a:t>
            </a:r>
            <a:r>
              <a:rPr lang="en-US" sz="2400" baseline="-25000" dirty="0" smtClean="0">
                <a:ea typeface="ＭＳ Ｐゴシック" pitchFamily="34" charset="-128"/>
              </a:rPr>
              <a:t>M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It is a </a:t>
            </a:r>
            <a:r>
              <a:rPr lang="ja-JP" altLang="en-US" sz="2000" dirty="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factor,</a:t>
            </a:r>
            <a:r>
              <a:rPr lang="ja-JP" altLang="en-US" sz="2000" dirty="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a multi-dimensional array</a:t>
            </a:r>
          </a:p>
          <a:p>
            <a:pPr lvl="5"/>
            <a:endParaRPr lang="en-US" altLang="ja-JP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Its values are P(y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 … </a:t>
            </a:r>
            <a:r>
              <a:rPr lang="en-US" sz="2000" dirty="0" err="1" smtClean="0">
                <a:ea typeface="ＭＳ Ｐゴシック" pitchFamily="34" charset="-128"/>
              </a:rPr>
              <a:t>y</a:t>
            </a:r>
            <a:r>
              <a:rPr lang="en-US" sz="2000" baseline="-25000" dirty="0" err="1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 | x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 … </a:t>
            </a:r>
            <a:r>
              <a:rPr lang="en-US" sz="2000" dirty="0" err="1" smtClean="0">
                <a:ea typeface="ＭＳ Ｐゴシック" pitchFamily="34" charset="-128"/>
              </a:rPr>
              <a:t>x</a:t>
            </a:r>
            <a:r>
              <a:rPr lang="en-US" sz="2000" baseline="-25000" dirty="0" err="1" smtClean="0">
                <a:ea typeface="ＭＳ Ｐゴシック" pitchFamily="34" charset="-128"/>
              </a:rPr>
              <a:t>M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  <a:p>
            <a:pPr lvl="6"/>
            <a:endParaRPr lang="en-US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Any assigned (=lower-case) X or Y is a dimension missing (selected) from the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49989"/>
            <a:ext cx="2666999" cy="195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1" y="4724400"/>
            <a:ext cx="3157059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598"/>
            <a:ext cx="3416121" cy="208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2514599" cy="21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600200" y="1600199"/>
            <a:ext cx="10185400" cy="452596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Random Variables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R: Raining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T: Traffic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L: Late for class!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6172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172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6172201" y="40005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6173788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6172994" y="29329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600"/>
            <a:ext cx="1058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56527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450" y="4800600"/>
            <a:ext cx="1030288" cy="313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44271"/>
              </p:ext>
            </p:extLst>
          </p:nvPr>
        </p:nvGraphicFramePr>
        <p:xfrm>
          <a:off x="7924800" y="1946275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0532"/>
              </p:ext>
            </p:extLst>
          </p:nvPr>
        </p:nvGraphicFramePr>
        <p:xfrm>
          <a:off x="7696200" y="3276600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11574"/>
              </p:ext>
            </p:extLst>
          </p:nvPr>
        </p:nvGraphicFramePr>
        <p:xfrm>
          <a:off x="7696200" y="5229225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54500"/>
            <a:ext cx="182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5" y="4936330"/>
            <a:ext cx="2049055" cy="73116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29" y="5864740"/>
            <a:ext cx="3051324" cy="6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Bayes’ Nets: Inference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33600"/>
            <a:ext cx="6886665" cy="352516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3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Elimination (VE)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5066166" cy="5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296400" cy="4525963"/>
          </a:xfrm>
        </p:spPr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Track objects called </a:t>
            </a:r>
            <a:r>
              <a:rPr lang="en-US" sz="2600" dirty="0" smtClean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 smtClean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 smtClean="0">
              <a:ea typeface="ＭＳ Ｐゴシック" pitchFamily="34" charset="-128"/>
            </a:endParaRPr>
          </a:p>
          <a:p>
            <a:endParaRPr lang="en-US" sz="2600" dirty="0" smtClean="0">
              <a:ea typeface="ＭＳ Ｐゴシック" pitchFamily="34" charset="-128"/>
            </a:endParaRPr>
          </a:p>
          <a:p>
            <a:endParaRPr lang="en-US" sz="2600" dirty="0" smtClean="0">
              <a:ea typeface="ＭＳ Ｐゴシック" pitchFamily="34" charset="-128"/>
            </a:endParaRPr>
          </a:p>
          <a:p>
            <a:r>
              <a:rPr lang="en-US" sz="2600" dirty="0" smtClean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 smtClean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r>
              <a:rPr lang="en-US" sz="2600" dirty="0" smtClean="0">
                <a:ea typeface="ＭＳ Ｐゴシック" pitchFamily="34" charset="-128"/>
              </a:rPr>
              <a:t>Procedure: Join all factors, then eliminate all hidden variables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443163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218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3775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6" cy="471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0" y="1371600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715000" cy="4525963"/>
          </a:xfrm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</a:rPr>
              <a:t>First basic operation: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 smtClean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 smtClean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ea typeface="ＭＳ Ｐゴシック" pitchFamily="34" charset="-128"/>
              </a:rPr>
              <a:t>Example: Join on R</a:t>
            </a:r>
          </a:p>
          <a:p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18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Computation for each entry: </a:t>
            </a:r>
            <a:r>
              <a:rPr lang="en-US" sz="1800" dirty="0" err="1" smtClean="0">
                <a:ea typeface="ＭＳ Ｐゴシック" pitchFamily="34" charset="-128"/>
              </a:rPr>
              <a:t>pointwise</a:t>
            </a:r>
            <a:r>
              <a:rPr lang="en-US" sz="1800" dirty="0" smtClean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7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0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477000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63430"/>
              </p:ext>
            </p:extLst>
          </p:nvPr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6158"/>
              </p:ext>
            </p:extLst>
          </p:nvPr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89348"/>
              </p:ext>
            </p:extLst>
          </p:nvPr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3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Multiple Joins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8536056" cy="448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2002971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1534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Multiple Joins</a:t>
            </a:r>
          </a:p>
        </p:txBody>
      </p:sp>
      <p:sp>
        <p:nvSpPr>
          <p:cNvPr id="32771" name="Oval 15"/>
          <p:cNvSpPr>
            <a:spLocks noChangeArrowheads="1"/>
          </p:cNvSpPr>
          <p:nvPr/>
        </p:nvSpPr>
        <p:spPr bwMode="auto">
          <a:xfrm>
            <a:off x="457200" y="32385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1"/>
          <p:cNvSpPr>
            <a:spLocks noChangeArrowheads="1"/>
          </p:cNvSpPr>
          <p:nvPr/>
        </p:nvSpPr>
        <p:spPr bwMode="auto">
          <a:xfrm>
            <a:off x="458787" y="2171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2775" name="AutoShape 12"/>
          <p:cNvCxnSpPr>
            <a:cxnSpLocks noChangeShapeType="1"/>
            <a:stCxn id="32774" idx="4"/>
            <a:endCxn id="32771" idx="0"/>
          </p:cNvCxnSpPr>
          <p:nvPr/>
        </p:nvCxnSpPr>
        <p:spPr bwMode="auto">
          <a:xfrm rot="5400000">
            <a:off x="457994" y="29710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67000" y="22479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32777" name="Oval 25"/>
          <p:cNvSpPr>
            <a:spLocks noChangeArrowheads="1"/>
          </p:cNvSpPr>
          <p:nvPr/>
        </p:nvSpPr>
        <p:spPr bwMode="auto">
          <a:xfrm>
            <a:off x="457200" y="43053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778" name="AutoShape 12"/>
          <p:cNvCxnSpPr>
            <a:cxnSpLocks noChangeShapeType="1"/>
            <a:stCxn id="32771" idx="4"/>
            <a:endCxn id="32777" idx="0"/>
          </p:cNvCxnSpPr>
          <p:nvPr/>
        </p:nvCxnSpPr>
        <p:spPr bwMode="auto">
          <a:xfrm rot="5400000">
            <a:off x="457200" y="40386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9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6553200" y="3429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9342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AutoShape 12"/>
          <p:cNvCxnSpPr>
            <a:cxnSpLocks noChangeShapeType="1"/>
            <a:stCxn id="51" idx="4"/>
            <a:endCxn id="30" idx="0"/>
          </p:cNvCxnSpPr>
          <p:nvPr/>
        </p:nvCxnSpPr>
        <p:spPr bwMode="auto">
          <a:xfrm rot="5400000">
            <a:off x="6934201" y="42291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238375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3064"/>
              </p:ext>
            </p:extLst>
          </p:nvPr>
        </p:nvGraphicFramePr>
        <p:xfrm>
          <a:off x="1557337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10511"/>
              </p:ext>
            </p:extLst>
          </p:nvPr>
        </p:nvGraphicFramePr>
        <p:xfrm>
          <a:off x="1511300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1561"/>
              </p:ext>
            </p:extLst>
          </p:nvPr>
        </p:nvGraphicFramePr>
        <p:xfrm>
          <a:off x="1525587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98770"/>
              </p:ext>
            </p:extLst>
          </p:nvPr>
        </p:nvGraphicFramePr>
        <p:xfrm>
          <a:off x="4572000" y="26670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5907"/>
              </p:ext>
            </p:extLst>
          </p:nvPr>
        </p:nvGraphicFramePr>
        <p:xfrm>
          <a:off x="4724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3200400" y="30861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753600" y="25908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576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17894"/>
              </p:ext>
            </p:extLst>
          </p:nvPr>
        </p:nvGraphicFramePr>
        <p:xfrm>
          <a:off x="9144000" y="40386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8153400" y="3048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67600" y="23622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</a:t>
            </a:r>
            <a:r>
              <a:rPr lang="en-US" sz="28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</a:t>
            </a:r>
            <a:endParaRPr lang="en-US" sz="28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2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30" grpId="0" animBg="1"/>
      <p:bldP spid="41" grpId="0" animBg="1"/>
      <p:bldP spid="26" grpId="0" animBg="1"/>
      <p:bldP spid="33" grpId="0" animBg="1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6361366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Second basic operation: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 smtClean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Example: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87147"/>
              </p:ext>
            </p:extLst>
          </p:nvPr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7449"/>
              </p:ext>
            </p:extLst>
          </p:nvPr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73943"/>
            <a:ext cx="8915400" cy="2760256"/>
          </a:xfrm>
          <a:prstGeom prst="rect">
            <a:avLst/>
          </a:prstGeom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Multiple Elimination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95800" y="1941513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190500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2362200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220200" y="1219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9080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24384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94727"/>
              </p:ext>
            </p:extLst>
          </p:nvPr>
        </p:nvGraphicFramePr>
        <p:xfrm>
          <a:off x="1828800" y="18288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653"/>
              </p:ext>
            </p:extLst>
          </p:nvPr>
        </p:nvGraphicFramePr>
        <p:xfrm>
          <a:off x="5943600" y="28194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7366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90140"/>
              </p:ext>
            </p:extLst>
          </p:nvPr>
        </p:nvGraphicFramePr>
        <p:xfrm>
          <a:off x="8936037" y="30289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4724400" y="3200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772400" y="31623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 animBg="1"/>
      <p:bldP spid="21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Thus Far: Multiple Join, Multiple Eliminate (= Inference by Enumeration)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59263"/>
            <a:ext cx="8785379" cy="5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Marginalizing Early (= Variable Elimination)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10515600" cy="5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02445" y="52578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dirty="0" smtClean="0">
                <a:latin typeface="Calibri"/>
                <a:ea typeface="ＭＳ Ｐゴシック" pitchFamily="34" charset="-128"/>
                <a:cs typeface="Calibri"/>
              </a:rPr>
              <a:t> Net Representation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nets implicitly encode 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joint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19"/>
            <a:ext cx="2062552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4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Marginalizing Early! (aka VE)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3400" y="120009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R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15065" y="3048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215065" y="4114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AutoShape 12"/>
          <p:cNvCxnSpPr>
            <a:cxnSpLocks noChangeShapeType="1"/>
            <a:stCxn id="16" idx="4"/>
            <a:endCxn id="17" idx="0"/>
          </p:cNvCxnSpPr>
          <p:nvPr/>
        </p:nvCxnSpPr>
        <p:spPr bwMode="auto">
          <a:xfrm>
            <a:off x="6481765" y="35814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730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95400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9620"/>
              </p:ext>
            </p:extLst>
          </p:nvPr>
        </p:nvGraphicFramePr>
        <p:xfrm>
          <a:off x="3124200" y="1724025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9911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3070"/>
              </p:ext>
            </p:extLst>
          </p:nvPr>
        </p:nvGraphicFramePr>
        <p:xfrm>
          <a:off x="3276600" y="54483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4814"/>
              </p:ext>
            </p:extLst>
          </p:nvPr>
        </p:nvGraphicFramePr>
        <p:xfrm>
          <a:off x="5867400" y="21907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6" name="Picture 4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81106"/>
              </p:ext>
            </p:extLst>
          </p:nvPr>
        </p:nvGraphicFramePr>
        <p:xfrm>
          <a:off x="5867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953" name="Oval 15"/>
          <p:cNvSpPr>
            <a:spLocks noChangeArrowheads="1"/>
          </p:cNvSpPr>
          <p:nvPr/>
        </p:nvSpPr>
        <p:spPr bwMode="auto">
          <a:xfrm>
            <a:off x="76200" y="4038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54" name="Picture 4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5" name="Picture 50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6" name="Oval 11"/>
          <p:cNvSpPr>
            <a:spLocks noChangeArrowheads="1"/>
          </p:cNvSpPr>
          <p:nvPr/>
        </p:nvSpPr>
        <p:spPr bwMode="auto">
          <a:xfrm>
            <a:off x="77787" y="2971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6957" name="AutoShape 12"/>
          <p:cNvCxnSpPr>
            <a:cxnSpLocks noChangeShapeType="1"/>
            <a:stCxn id="36956" idx="4"/>
            <a:endCxn id="36953" idx="0"/>
          </p:cNvCxnSpPr>
          <p:nvPr/>
        </p:nvCxnSpPr>
        <p:spPr bwMode="auto">
          <a:xfrm rot="5400000">
            <a:off x="76994" y="37711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58" name="Oval 25"/>
          <p:cNvSpPr>
            <a:spLocks noChangeArrowheads="1"/>
          </p:cNvSpPr>
          <p:nvPr/>
        </p:nvSpPr>
        <p:spPr bwMode="auto">
          <a:xfrm>
            <a:off x="762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59" name="AutoShape 12"/>
          <p:cNvCxnSpPr>
            <a:cxnSpLocks noChangeShapeType="1"/>
            <a:stCxn id="36953" idx="4"/>
            <a:endCxn id="36958" idx="0"/>
          </p:cNvCxnSpPr>
          <p:nvPr/>
        </p:nvCxnSpPr>
        <p:spPr bwMode="auto">
          <a:xfrm rot="5400000">
            <a:off x="76200" y="4838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960" name="Picture 5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69950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823913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8382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23622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33600" y="114300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276600" y="3124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3657600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AutoShape 12"/>
          <p:cNvCxnSpPr>
            <a:cxnSpLocks noChangeShapeType="1"/>
            <a:stCxn id="62" idx="4"/>
            <a:endCxn id="63" idx="0"/>
          </p:cNvCxnSpPr>
          <p:nvPr/>
        </p:nvCxnSpPr>
        <p:spPr bwMode="auto">
          <a:xfrm rot="5400000">
            <a:off x="3657601" y="39243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8305800" y="3048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962400"/>
            <a:ext cx="1057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1069637" y="3124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21005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85918"/>
              </p:ext>
            </p:extLst>
          </p:nvPr>
        </p:nvGraphicFramePr>
        <p:xfrm>
          <a:off x="8229600" y="43815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7366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82854"/>
              </p:ext>
            </p:extLst>
          </p:nvPr>
        </p:nvGraphicFramePr>
        <p:xfrm>
          <a:off x="10668000" y="464820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51054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4676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39000" y="120009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</a:t>
            </a:r>
            <a:endParaRPr lang="en-US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9829800" y="154311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96400" y="11430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T</a:t>
            </a:r>
            <a:endParaRPr lang="en-US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3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60" grpId="0" animBg="1"/>
      <p:bldP spid="61" grpId="0"/>
      <p:bldP spid="62" grpId="0" animBg="1"/>
      <p:bldP spid="63" grpId="0" animBg="1"/>
      <p:bldP spid="36" grpId="0" animBg="1"/>
      <p:bldP spid="38" grpId="0" animBg="1"/>
      <p:bldP spid="44" grpId="0" animBg="1"/>
      <p:bldP spid="49" grpId="0" animBg="1"/>
      <p:bldP spid="50" grpId="0"/>
      <p:bldP spid="51" grpId="0" animBg="1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892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Evidence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smtClean="0">
                <a:ea typeface="ＭＳ Ｐゴシック" pitchFamily="34" charset="-128"/>
              </a:rPr>
              <a:t>If evidence, start with factors that select that evidence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No evidence uses these initial factors:</a:t>
            </a: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pPr lvl="1"/>
            <a:r>
              <a:rPr lang="en-US" sz="2000" smtClean="0">
                <a:ea typeface="ＭＳ Ｐゴシック" pitchFamily="34" charset="-128"/>
              </a:rPr>
              <a:t>Computing                        , the initial factors become:</a:t>
            </a: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pPr lvl="2"/>
            <a:endParaRPr lang="en-US" sz="1600" smtClean="0">
              <a:ea typeface="ＭＳ Ｐゴシック" pitchFamily="34" charset="-128"/>
            </a:endParaRPr>
          </a:p>
          <a:p>
            <a:pPr lvl="2"/>
            <a:endParaRPr lang="en-US" sz="1600" smtClean="0">
              <a:ea typeface="ＭＳ Ｐゴシック" pitchFamily="34" charset="-128"/>
            </a:endParaRP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r>
              <a:rPr lang="en-US" sz="2400" smtClean="0">
                <a:ea typeface="ＭＳ Ｐゴシック" pitchFamily="34" charset="-128"/>
              </a:rPr>
              <a:t>We eliminate all vars other than query + evidence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362200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362200"/>
            <a:ext cx="1090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62200"/>
            <a:ext cx="10588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4595813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94225"/>
            <a:ext cx="1430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31938" y="2760663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360738" y="2760663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334000" y="2760663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77069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4975225"/>
          <a:ext cx="1219200" cy="2227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4975225"/>
          <a:ext cx="1295400" cy="4460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" name="Picture 2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576763"/>
            <a:ext cx="10588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0" y="49752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99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Evidence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Result will be a selected joint of query and evidence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E.g. for P(L | +r), we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would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end up with: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To get our answer, just normalize this!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That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’s it!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67000"/>
            <a:ext cx="1304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30008"/>
              </p:ext>
            </p:extLst>
          </p:nvPr>
        </p:nvGraphicFramePr>
        <p:xfrm>
          <a:off x="6019800" y="3124200"/>
          <a:ext cx="1143000" cy="628650"/>
        </p:xfrm>
        <a:graphic>
          <a:graphicData uri="http://schemas.openxmlformats.org/drawingml/2006/table">
            <a:tbl>
              <a:tblPr/>
              <a:tblGrid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03527"/>
              </p:ext>
            </p:extLst>
          </p:nvPr>
        </p:nvGraphicFramePr>
        <p:xfrm>
          <a:off x="1676400" y="3124200"/>
          <a:ext cx="1752600" cy="62865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8890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67000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191000" y="3276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81400" y="26670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Normalize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0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0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0"/>
            <a:ext cx="1307806" cy="4110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pic>
        <p:nvPicPr>
          <p:cNvPr id="4198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Choose A</a:t>
            </a:r>
          </a:p>
        </p:txBody>
      </p:sp>
      <p:sp>
        <p:nvSpPr>
          <p:cNvPr id="26635" name="AutoShape 24"/>
          <p:cNvSpPr>
            <a:spLocks noChangeArrowheads="1"/>
          </p:cNvSpPr>
          <p:nvPr/>
        </p:nvSpPr>
        <p:spPr bwMode="auto">
          <a:xfrm>
            <a:off x="32004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26"/>
          <p:cNvSpPr>
            <a:spLocks noChangeArrowheads="1"/>
          </p:cNvSpPr>
          <p:nvPr/>
        </p:nvSpPr>
        <p:spPr bwMode="auto">
          <a:xfrm>
            <a:off x="67056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1828800" y="5410200"/>
            <a:ext cx="6096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32"/>
          <p:cNvSpPr>
            <a:spLocks noChangeArrowheads="1"/>
          </p:cNvSpPr>
          <p:nvPr/>
        </p:nvSpPr>
        <p:spPr bwMode="auto">
          <a:xfrm>
            <a:off x="9144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421188"/>
            <a:ext cx="2190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3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4200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1489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2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9969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5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00600"/>
            <a:ext cx="1119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1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343400"/>
            <a:ext cx="2195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3434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4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88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8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6261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larm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86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514600" y="14478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Choose E</a:t>
            </a: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auto">
          <a:xfrm>
            <a:off x="3657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4" name="AutoShape 10"/>
          <p:cNvSpPr>
            <a:spLocks noChangeArrowheads="1"/>
          </p:cNvSpPr>
          <p:nvPr/>
        </p:nvSpPr>
        <p:spPr bwMode="auto">
          <a:xfrm>
            <a:off x="7086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060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33713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2438400" y="41910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1219200" y="487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pitchFamily="34" charset="0"/>
                <a:cs typeface="Calibri" pitchFamily="34" charset="0"/>
              </a:rPr>
              <a:t>Finish with B</a:t>
            </a:r>
          </a:p>
        </p:txBody>
      </p:sp>
      <p:sp>
        <p:nvSpPr>
          <p:cNvPr id="29708" name="AutoShape 21"/>
          <p:cNvSpPr>
            <a:spLocks noChangeArrowheads="1"/>
          </p:cNvSpPr>
          <p:nvPr/>
        </p:nvSpPr>
        <p:spPr bwMode="auto">
          <a:xfrm>
            <a:off x="3429000" y="5486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6553200" y="5486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29710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727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37213"/>
            <a:ext cx="16160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6129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6129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3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971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9718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3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5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38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2" descr="txp_fi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713413"/>
            <a:ext cx="1473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larm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7659" grpId="0"/>
      <p:bldP spid="29708" grpId="0" animBg="1"/>
      <p:bldP spid="2970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Calibri" pitchFamily="34" charset="0"/>
              </a:rPr>
              <a:t>Example 2: P(B|a)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19368"/>
              </p:ext>
            </p:extLst>
          </p:nvPr>
        </p:nvGraphicFramePr>
        <p:xfrm>
          <a:off x="3505200" y="4013200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" name="Picture 3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584575"/>
            <a:ext cx="1058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2012"/>
              </p:ext>
            </p:extLst>
          </p:nvPr>
        </p:nvGraphicFramePr>
        <p:xfrm>
          <a:off x="228600" y="48006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80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343400"/>
            <a:ext cx="1074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59262"/>
              </p:ext>
            </p:extLst>
          </p:nvPr>
        </p:nvGraphicFramePr>
        <p:xfrm>
          <a:off x="304800" y="2819400"/>
          <a:ext cx="1381125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6191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95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362200"/>
            <a:ext cx="760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96" name="Oval 15"/>
          <p:cNvSpPr>
            <a:spLocks noChangeArrowheads="1"/>
          </p:cNvSpPr>
          <p:nvPr/>
        </p:nvSpPr>
        <p:spPr bwMode="auto">
          <a:xfrm>
            <a:off x="2057400" y="3429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/>
                <a:cs typeface="Times New Roman"/>
              </a:rPr>
              <a:t>a</a:t>
            </a:r>
            <a:endParaRPr lang="en-US" sz="2400" baseline="-25000">
              <a:latin typeface="Times New Roman"/>
              <a:cs typeface="Times New Roman"/>
            </a:endParaRPr>
          </a:p>
        </p:txBody>
      </p:sp>
      <p:sp>
        <p:nvSpPr>
          <p:cNvPr id="44097" name="Oval 11"/>
          <p:cNvSpPr>
            <a:spLocks noChangeArrowheads="1"/>
          </p:cNvSpPr>
          <p:nvPr/>
        </p:nvSpPr>
        <p:spPr bwMode="auto">
          <a:xfrm>
            <a:off x="2058988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B</a:t>
            </a:r>
          </a:p>
        </p:txBody>
      </p:sp>
      <p:cxnSp>
        <p:nvCxnSpPr>
          <p:cNvPr id="44098" name="AutoShape 12"/>
          <p:cNvCxnSpPr>
            <a:cxnSpLocks noChangeShapeType="1"/>
            <a:stCxn id="44097" idx="4"/>
            <a:endCxn id="44096" idx="0"/>
          </p:cNvCxnSpPr>
          <p:nvPr/>
        </p:nvCxnSpPr>
        <p:spPr bwMode="auto">
          <a:xfrm rot="5400000">
            <a:off x="2058194" y="31615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962400" y="2362200"/>
            <a:ext cx="1524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a, B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44100" name="TextBox 24"/>
          <p:cNvSpPr txBox="1">
            <a:spLocks noChangeArrowheads="1"/>
          </p:cNvSpPr>
          <p:nvPr/>
        </p:nvSpPr>
        <p:spPr bwMode="auto">
          <a:xfrm>
            <a:off x="152400" y="15240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Start / Select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10000" y="1533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on 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29400" y="15335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5715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" y="6477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8489"/>
              </p:ext>
            </p:extLst>
          </p:nvPr>
        </p:nvGraphicFramePr>
        <p:xfrm>
          <a:off x="6477000" y="4010025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581400"/>
            <a:ext cx="10017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\\.host\Shared Folders\Shared with PC\p_a_given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914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endCxn id="40962" idx="1"/>
          </p:cNvCxnSpPr>
          <p:nvPr/>
        </p:nvCxnSpPr>
        <p:spPr>
          <a:xfrm>
            <a:off x="1295400" y="4500563"/>
            <a:ext cx="304800" cy="79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Same Example in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3124200"/>
            <a:ext cx="5867400" cy="3219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05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marginal can be obtained from joint by summing out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use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 joint distribution expression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use x*(</a:t>
            </a:r>
            <a:r>
              <a:rPr lang="en-US" sz="2000" dirty="0" err="1" smtClean="0">
                <a:ea typeface="ＭＳ Ｐゴシック" pitchFamily="34" charset="-128"/>
              </a:rPr>
              <a:t>y+z</a:t>
            </a:r>
            <a:r>
              <a:rPr lang="en-US" sz="2000" dirty="0" smtClean="0">
                <a:ea typeface="ＭＳ Ｐゴシック" pitchFamily="34" charset="-128"/>
              </a:rPr>
              <a:t>) = </a:t>
            </a:r>
            <a:r>
              <a:rPr lang="en-US" sz="2000" dirty="0" err="1" smtClean="0">
                <a:ea typeface="ＭＳ Ｐゴシック" pitchFamily="34" charset="-128"/>
              </a:rPr>
              <a:t>xy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n-US" sz="2000" dirty="0" err="1" smtClean="0">
                <a:ea typeface="ＭＳ Ｐゴシック" pitchFamily="34" charset="-128"/>
              </a:rPr>
              <a:t>xz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joining on a, and then summing out gives f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</a:t>
            </a:r>
            <a:r>
              <a:rPr lang="en-US" sz="2000" dirty="0" smtClean="0">
                <a:ea typeface="ＭＳ Ｐゴシック" pitchFamily="34" charset="-128"/>
              </a:rPr>
              <a:t>se x*(</a:t>
            </a:r>
            <a:r>
              <a:rPr lang="en-US" sz="2000" dirty="0" err="1" smtClean="0">
                <a:ea typeface="ＭＳ Ｐゴシック" pitchFamily="34" charset="-128"/>
              </a:rPr>
              <a:t>y+z</a:t>
            </a:r>
            <a:r>
              <a:rPr lang="en-US" sz="2000" dirty="0" smtClean="0">
                <a:ea typeface="ＭＳ Ｐゴシック" pitchFamily="34" charset="-128"/>
              </a:rPr>
              <a:t>)  = </a:t>
            </a:r>
            <a:r>
              <a:rPr lang="en-US" sz="2000" dirty="0" err="1" smtClean="0">
                <a:ea typeface="ＭＳ Ｐゴシック" pitchFamily="34" charset="-128"/>
              </a:rPr>
              <a:t>xy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n-US" sz="2000" dirty="0" err="1" smtClean="0">
                <a:ea typeface="ＭＳ Ｐゴシック" pitchFamily="34" charset="-128"/>
              </a:rPr>
              <a:t>xz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joining on e, and then summing out gives f</a:t>
            </a:r>
            <a:r>
              <a:rPr lang="en-US" sz="2000" baseline="-25000" dirty="0" smtClean="0">
                <a:ea typeface="ＭＳ Ｐゴシック" pitchFamily="34" charset="-128"/>
              </a:rPr>
              <a:t>2</a:t>
            </a:r>
          </a:p>
        </p:txBody>
      </p:sp>
      <p:pic>
        <p:nvPicPr>
          <p:cNvPr id="45061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32"/>
          <p:cNvSpPr>
            <a:spLocks noChangeArrowheads="1"/>
          </p:cNvSpPr>
          <p:nvPr/>
        </p:nvSpPr>
        <p:spPr bwMode="auto">
          <a:xfrm>
            <a:off x="3810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9" y="3110821"/>
            <a:ext cx="5791201" cy="3061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069" name="Content Placeholder 2"/>
          <p:cNvSpPr txBox="1">
            <a:spLocks/>
          </p:cNvSpPr>
          <p:nvPr/>
        </p:nvSpPr>
        <p:spPr bwMode="auto">
          <a:xfrm>
            <a:off x="0" y="6477000"/>
            <a:ext cx="1211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we are doing is exploiting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u+v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w+x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y+z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to improve computational efficiency!</a:t>
            </a:r>
          </a:p>
        </p:txBody>
      </p:sp>
      <p:pic>
        <p:nvPicPr>
          <p:cNvPr id="24" name="Picture 23" descr="alar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606" y="-31750"/>
            <a:ext cx="12190393" cy="11430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Another Variable Elimination Example</a:t>
            </a:r>
          </a:p>
        </p:txBody>
      </p:sp>
      <p:pic>
        <p:nvPicPr>
          <p:cNvPr id="4608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368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676402"/>
            <a:ext cx="7239000" cy="5067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58200" y="1371600"/>
            <a:ext cx="2667000" cy="2286000"/>
            <a:chOff x="7467600" y="1524000"/>
            <a:chExt cx="1295400" cy="1563688"/>
          </a:xfrm>
        </p:grpSpPr>
        <p:sp>
          <p:nvSpPr>
            <p:cNvPr id="25" name="Oval 24"/>
            <p:cNvSpPr/>
            <p:nvPr/>
          </p:nvSpPr>
          <p:spPr bwMode="auto">
            <a:xfrm>
              <a:off x="74676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71" name="Picture 7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94163" y="287091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6" name="Straight Arrow Connector 25"/>
            <p:cNvCxnSpPr>
              <a:stCxn id="32" idx="4"/>
              <a:endCxn id="25" idx="0"/>
            </p:cNvCxnSpPr>
            <p:nvPr/>
          </p:nvCxnSpPr>
          <p:spPr bwMode="auto">
            <a:xfrm>
              <a:off x="75819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5"/>
              <a:endCxn id="36" idx="1"/>
            </p:cNvCxnSpPr>
            <p:nvPr/>
          </p:nvCxnSpPr>
          <p:spPr bwMode="auto">
            <a:xfrm>
              <a:off x="81962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7"/>
            </p:cNvCxnSpPr>
            <p:nvPr/>
          </p:nvCxnSpPr>
          <p:spPr bwMode="auto">
            <a:xfrm flipH="1">
              <a:off x="76628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4"/>
              <a:endCxn id="33" idx="0"/>
            </p:cNvCxnSpPr>
            <p:nvPr/>
          </p:nvCxnSpPr>
          <p:spPr bwMode="auto">
            <a:xfrm>
              <a:off x="8115300" y="1792288"/>
              <a:ext cx="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80010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5240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62500" lnSpcReduction="20000"/>
            </a:bodyPr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676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80010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5344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cxnSp>
          <p:nvCxnSpPr>
            <p:cNvPr id="52" name="Straight Arrow Connector 51"/>
            <p:cNvCxnSpPr>
              <a:stCxn id="36" idx="4"/>
              <a:endCxn id="57" idx="0"/>
            </p:cNvCxnSpPr>
            <p:nvPr/>
          </p:nvCxnSpPr>
          <p:spPr bwMode="auto">
            <a:xfrm>
              <a:off x="86487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4"/>
              <a:endCxn id="30" idx="0"/>
            </p:cNvCxnSpPr>
            <p:nvPr/>
          </p:nvCxnSpPr>
          <p:spPr bwMode="auto">
            <a:xfrm>
              <a:off x="81153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85344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65" name="Picture 6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38722" y="1565855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1000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2793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7600" y="22613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87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Picture 7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21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6105" name="TextBox 75"/>
          <p:cNvSpPr txBox="1">
            <a:spLocks noChangeArrowheads="1"/>
          </p:cNvSpPr>
          <p:nvPr/>
        </p:nvSpPr>
        <p:spPr bwMode="auto">
          <a:xfrm>
            <a:off x="8153400" y="4267200"/>
            <a:ext cx="388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Computational complexity critically depends on the largest factor being generated in this process.  Size of factor = number of entries in table.  In example above (assuming binary) all factors generated are of size 2 --- as they all only have one variable (Z, Z, and X</a:t>
            </a:r>
            <a:r>
              <a:rPr lang="en-US" sz="1800" baseline="-25000" dirty="0">
                <a:latin typeface="Calibri"/>
                <a:cs typeface="Calibri"/>
              </a:rPr>
              <a:t>3</a:t>
            </a:r>
            <a:r>
              <a:rPr lang="en-US" sz="1800" dirty="0">
                <a:latin typeface="Calibri"/>
                <a:cs typeface="Calibri"/>
              </a:rPr>
              <a:t> respectively).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Variable Elimination Ordering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8686800" cy="4602163"/>
          </a:xfrm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For the query P(X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|y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,…,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y</a:t>
            </a:r>
            <a:r>
              <a:rPr lang="en-US" sz="2000" baseline="-25000" dirty="0" err="1" smtClean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work through the following two different orderings as done in previous slide: Z,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 and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Z.  What is the size of the maximum factor generated for each of the orderings?</a:t>
            </a: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Answer: 2</a:t>
            </a:r>
            <a:r>
              <a:rPr lang="en-US" sz="2000" baseline="30000" dirty="0" smtClean="0">
                <a:ea typeface="ＭＳ Ｐゴシック" pitchFamily="34" charset="-128"/>
                <a:cs typeface="Calibri" pitchFamily="34" charset="0"/>
              </a:rPr>
              <a:t>n+1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versus 2</a:t>
            </a:r>
            <a:r>
              <a:rPr lang="en-US" sz="2000" baseline="30000" smtClean="0"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(assuming binary)</a:t>
            </a:r>
          </a:p>
          <a:p>
            <a:pPr lvl="4"/>
            <a:endParaRPr lang="en-US" sz="8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In general: the ordering can greatly affect efficiency.  </a:t>
            </a: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90800"/>
            <a:ext cx="4343400" cy="2819400"/>
            <a:chOff x="3810000" y="2743200"/>
            <a:chExt cx="2514600" cy="1752600"/>
          </a:xfrm>
        </p:grpSpPr>
        <p:sp>
          <p:nvSpPr>
            <p:cNvPr id="86" name="Oval 85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12" idx="4"/>
              <a:endCxn id="59" idx="0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4"/>
              <a:endCxn id="61" idx="0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4"/>
              <a:endCxn id="58" idx="0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traight Arrow Connector 31"/>
            <p:cNvCxnSpPr>
              <a:stCxn id="61" idx="4"/>
              <a:endCxn id="57" idx="0"/>
            </p:cNvCxnSpPr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0180" name="Picture 5017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190" name="Picture 50189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1" name="Straight Arrow Connector 40"/>
            <p:cNvCxnSpPr>
              <a:stCxn id="11" idx="4"/>
              <a:endCxn id="86" idx="0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6" idx="4"/>
              <a:endCxn id="75" idx="0"/>
            </p:cNvCxnSpPr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3" name="Picture 52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34" name="TextBox 53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47135" name="TextBox 95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latin typeface="Calibri"/>
                <a:cs typeface="Calibri"/>
              </a:rPr>
              <a:t>E</a:t>
            </a:r>
            <a:r>
              <a:rPr lang="en-US" dirty="0" err="1" smtClean="0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2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2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5" y="2247900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7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86164"/>
              </p:ext>
            </p:extLst>
          </p:nvPr>
        </p:nvGraphicFramePr>
        <p:xfrm>
          <a:off x="1524000" y="1427162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8507"/>
              </p:ext>
            </p:extLst>
          </p:nvPr>
        </p:nvGraphicFramePr>
        <p:xfrm>
          <a:off x="7010400" y="1350962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63754"/>
              </p:ext>
            </p:extLst>
          </p:nvPr>
        </p:nvGraphicFramePr>
        <p:xfrm>
          <a:off x="7010400" y="320040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2291"/>
              </p:ext>
            </p:extLst>
          </p:nvPr>
        </p:nvGraphicFramePr>
        <p:xfrm>
          <a:off x="1676400" y="467836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13443"/>
              </p:ext>
            </p:extLst>
          </p:nvPr>
        </p:nvGraphicFramePr>
        <p:xfrm>
          <a:off x="4267200" y="467836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08489" y="6477000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[Demo: BN Applet]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295400" y="1397001"/>
            <a:ext cx="97536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The computational and space complexity of variable elimination is determined by the largest factor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E.g., previous slide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s example 2</a:t>
            </a:r>
            <a:r>
              <a:rPr lang="en-US" sz="2000" baseline="30000" dirty="0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 vs. 2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CSP:  </a:t>
            </a: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Hence inference in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1" y="2349403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1" y="2743200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258931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09" y="3000374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0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799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7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621142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78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5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Polytrees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066800" y="1676399"/>
            <a:ext cx="10718800" cy="4449765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err="1" smtClean="0">
                <a:ea typeface="ＭＳ Ｐゴシック" pitchFamily="34" charset="-128"/>
              </a:rPr>
              <a:t>polytree</a:t>
            </a:r>
            <a:r>
              <a:rPr lang="en-US" sz="2400" dirty="0" smtClean="0">
                <a:ea typeface="ＭＳ Ｐゴシック" pitchFamily="34" charset="-128"/>
              </a:rPr>
              <a:t> is a directed graph with no undirected cycles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poly-trees you can always find an ordering that is efficient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Try it!!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Cut-set conditioning for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 inference</a:t>
            </a:r>
          </a:p>
          <a:p>
            <a:pPr lvl="6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Choose set of variables such that if removed only a </a:t>
            </a:r>
            <a:r>
              <a:rPr lang="en-US" sz="2000" dirty="0" err="1" smtClean="0">
                <a:ea typeface="ＭＳ Ｐゴシック" pitchFamily="34" charset="-128"/>
              </a:rPr>
              <a:t>polytree</a:t>
            </a:r>
            <a:r>
              <a:rPr lang="en-US" sz="2000" dirty="0" smtClean="0">
                <a:ea typeface="ＭＳ Ｐゴシック" pitchFamily="34" charset="-128"/>
              </a:rPr>
              <a:t> remains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Exercise: Think about how the specifics would work out!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Bayes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3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Learning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8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BN Applet</a:t>
            </a:r>
            <a:endParaRPr lang="en-US" dirty="0"/>
          </a:p>
        </p:txBody>
      </p:sp>
      <p:pic>
        <p:nvPicPr>
          <p:cNvPr id="5" name="BN Demo Ap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60661"/>
            <a:ext cx="81534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1143000"/>
            <a:ext cx="2438398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1863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81308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33019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73011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0127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8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01502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4413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184611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12033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62832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1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en-US" altLang="en-US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0" y="1447800"/>
            <a:ext cx="63246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Representation</a:t>
            </a:r>
          </a:p>
          <a:p>
            <a:pPr lvl="6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Conditional Independences</a:t>
            </a:r>
          </a:p>
          <a:p>
            <a:pPr lvl="8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Probabilistic Inference</a:t>
            </a:r>
          </a:p>
          <a:p>
            <a:pPr lvl="7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Enumeration (exact, exponential complexity)</a:t>
            </a:r>
          </a:p>
          <a:p>
            <a:pPr lvl="6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Variable elimination (exact, worst-case exponential complexity, often better)</a:t>
            </a:r>
          </a:p>
          <a:p>
            <a:pPr lvl="6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Inference is NP-complete</a:t>
            </a:r>
          </a:p>
          <a:p>
            <a:pPr lvl="5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Sampling (approximate)</a:t>
            </a:r>
          </a:p>
          <a:p>
            <a:pPr lvl="5"/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3"/>
            <a:endParaRPr lang="en-US" sz="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Learning Bayes</a:t>
            </a:r>
            <a:r>
              <a:rPr lang="en-US" alt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75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75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E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6"/>
  <p:tag name="PICTUREFILESIZE" val="560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,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2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|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42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9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 | 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1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P(B |j,m) \propto P(B, j, m)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1111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B |j,m) &amp; \propto &amp; P(B, j, m) \\&#10;&amp; = &amp; \sum_{e, a} P(B, j, m, e, a) \\&#10;&amp; = &amp; \sum_{e,a} P(B) P(e) P( a | B, e) P( j | a) P(m | a) \\&#10;&amp; = &amp; \sum_{e} P(B) P(e) \sum_a P( a | B, e) P(j | a) P(m | a)\\&#10;&amp; = &amp; \sum_{e} P(B) P(e) f_1(B, e, j, m) \\&#10;&amp; = &amp; P(B) \sum_e P(e) f_1(B, e, j, m) \\&#10;&amp; = &amp; P(B) f_2(B, j, m) 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4"/>
  <p:tag name="PICTUREFILESIZE" val="1308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Query:  $P(X_3 | Y_1 = y_1, Y_2 = y_2, Y_3 = y_3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006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 &#10;&#10;&#10;Start by inserting evidence, which gives the following initial factors:&#10;\begin{align*}&#10;p(Z)   p(X_1|Z) p(X_2|Z)p(X_3|Z) p(y_1|X_1)p(y_2|X_2) p(y_3 | X_3)&#10;\end{align*}&#10;Eliminate $X_1$, this introduces the factor &#10;$f_1(Z,y_1) = \sum_{x_1} p(x_1|Z) p(y_1|x_1)$, and we are left with:&#10;\begin{align*}&#10;p(Z)  f_1(Z,y_1)  p(X_2|Z)p(X_3|Z)p(y_2|X_2)p(y_3|X_3)&#10;\end{align*}&#10;Eliminate $X_2$, this introduces the factor &#10;$f_2(Z,y_2) = \sum_{x_2} p(x_2|Z) p(y_2|x_2)$, and we are left with:&#10;\begin{align*}&#10;p(Z)  f_1(Z,y_1) f_2(Z,y_2)  p(X_3|Z) p(y_3|X_3)   &#10;\end{align*}&#10;Eliminate $Z$, this introduces the factor &#10;$f_3(y_1, y_2, X_3) = \sum_{z} p(z) f_1(z,y_1) &#10;f_2(z,y_2)  p(X_3|z)$, and we are left:&#10;\begin{align*}&#10;p(y_3 | X_3), f_3(y_1,y_2, X_3) &#10;\end{align*}&#10;No hidden variables left.  Join the remaining factors to get:&#10;\begin{align*}&#10;f_4(y_1, y_2, y_3, X_3) = P(y_3 | X_3) f_3(y_1, y_2, X_3).&#10;\end{align*}&#10;Normalizing over $X_3$ gives $P(X_3 | y_1, y_2, y_3)$.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0"/>
  <p:tag name="PICTUREFILESIZE" val="2341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"/>
  <p:tag name="PICTUREFILESIZE" val="18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"/>
  <p:tag name="PICTUREFILESIZE" val="159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5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old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63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2"/>
  <p:tag name="PICTUREFILESIZE" val="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7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9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72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3"/>
  <p:tag name="PICTUREFILESIZE" val="3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0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 \propto P(B, j, 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11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A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9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57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64361</TotalTime>
  <Words>2806</Words>
  <Application>Microsoft Macintosh PowerPoint</Application>
  <PresentationFormat>Custom</PresentationFormat>
  <Paragraphs>1152</Paragraphs>
  <Slides>43</Slides>
  <Notes>6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dan-berkeley-nlp-v1</vt:lpstr>
      <vt:lpstr>Announcements</vt:lpstr>
      <vt:lpstr>CS 188: Artificial Intelligence </vt:lpstr>
      <vt:lpstr>Bayes’ Net Representation</vt:lpstr>
      <vt:lpstr>Example: Alarm Network</vt:lpstr>
      <vt:lpstr>Video of Demo BN Applet</vt:lpstr>
      <vt:lpstr>Example: Alarm Network</vt:lpstr>
      <vt:lpstr>Example: Alarm Network</vt:lpstr>
      <vt:lpstr>Bayes’ Nets</vt:lpstr>
      <vt:lpstr>Inference</vt:lpstr>
      <vt:lpstr>Inference by Enumeration</vt:lpstr>
      <vt:lpstr>Inference by Enumeration in Bayes’ Net</vt:lpstr>
      <vt:lpstr>Inference by Enumeration?</vt:lpstr>
      <vt:lpstr>Inference by Enumeration vs. Variable Elimination</vt:lpstr>
      <vt:lpstr>Factor Zoo</vt:lpstr>
      <vt:lpstr>Factor Zoo I</vt:lpstr>
      <vt:lpstr>Factor Zoo II</vt:lpstr>
      <vt:lpstr>Factor Zoo III</vt:lpstr>
      <vt:lpstr>Factor Zoo Summary</vt:lpstr>
      <vt:lpstr>Example: Traffic Domain</vt:lpstr>
      <vt:lpstr>Variable Elimination (VE)</vt:lpstr>
      <vt:lpstr>Inference by Enumeration: Procedural Outline</vt:lpstr>
      <vt:lpstr>Operation 1: Join Factors</vt:lpstr>
      <vt:lpstr>Example: Multiple Joins</vt:lpstr>
      <vt:lpstr>Example: Multiple Joins</vt:lpstr>
      <vt:lpstr>Operation 2: Eliminate</vt:lpstr>
      <vt:lpstr>Multiple Elimination</vt:lpstr>
      <vt:lpstr>Thus Far: Multiple Join, Multiple Eliminate (= Inference by Enumeration)</vt:lpstr>
      <vt:lpstr>Marginalizing Early (= Variable Elimination)</vt:lpstr>
      <vt:lpstr>Traffic Domain</vt:lpstr>
      <vt:lpstr>Marginalizing Early! (aka VE)</vt:lpstr>
      <vt:lpstr>Evidence</vt:lpstr>
      <vt:lpstr>Evidence II</vt:lpstr>
      <vt:lpstr>General Variable Elimination</vt:lpstr>
      <vt:lpstr>Example</vt:lpstr>
      <vt:lpstr>Example</vt:lpstr>
      <vt:lpstr>Example 2: P(B|a)</vt:lpstr>
      <vt:lpstr>Same Example in Equations</vt:lpstr>
      <vt:lpstr>Another Variable Elimination Example</vt:lpstr>
      <vt:lpstr>Variable Elimination Ordering</vt:lpstr>
      <vt:lpstr>VE: Computational and Space Complexity</vt:lpstr>
      <vt:lpstr>Worst Case Complexity?</vt:lpstr>
      <vt:lpstr>Polytrees</vt:lpstr>
      <vt:lpstr>Bayes’ Nets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3696</cp:revision>
  <cp:lastPrinted>2014-04-01T00:57:28Z</cp:lastPrinted>
  <dcterms:created xsi:type="dcterms:W3CDTF">2004-08-27T04:16:05Z</dcterms:created>
  <dcterms:modified xsi:type="dcterms:W3CDTF">2014-08-22T18:33:51Z</dcterms:modified>
</cp:coreProperties>
</file>